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20" r:id="rId3"/>
    <p:sldId id="326" r:id="rId4"/>
    <p:sldId id="322" r:id="rId5"/>
    <p:sldId id="325" r:id="rId6"/>
    <p:sldId id="321" r:id="rId7"/>
    <p:sldId id="323" r:id="rId8"/>
    <p:sldId id="324" r:id="rId9"/>
    <p:sldId id="327" r:id="rId10"/>
    <p:sldId id="328" r:id="rId11"/>
    <p:sldId id="331" r:id="rId12"/>
    <p:sldId id="332" r:id="rId13"/>
    <p:sldId id="333" r:id="rId14"/>
    <p:sldId id="334" r:id="rId15"/>
    <p:sldId id="329" r:id="rId16"/>
    <p:sldId id="33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2" autoAdjust="0"/>
    <p:restoredTop sz="94660"/>
  </p:normalViewPr>
  <p:slideViewPr>
    <p:cSldViewPr snapToGrid="0">
      <p:cViewPr varScale="1">
        <p:scale>
          <a:sx n="85" d="100"/>
          <a:sy n="85" d="100"/>
        </p:scale>
        <p:origin x="77" y="7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015C9-D35A-48BD-9509-AE8B453734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6B9BC8-923D-486A-B453-3C4B1ECCA12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EC0751-2D96-46B6-97FE-EF92CAA5C6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7B57AC-222D-4D9A-8D6A-977CF15A4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20033-DC2C-4555-A7DD-5C5CD0178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0101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1AE4E-9114-4B8B-B80F-9248AE400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57C056-A2E9-4411-91F0-CB4B1D9CDD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598BE5-1201-4119-BE54-5613B1E7E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66449-2568-4E88-9C75-8FAE864F65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CF6E9-A25B-451B-9B97-6C490E649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946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330D6B-823B-4AA9-AD1E-533425539ED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7B9051-A7A6-43EC-BD8A-51760DF110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7B5040-0DBC-416D-A06F-F313236CC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254F12-5CDB-4B12-B59C-88CFA7B55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76845C-136D-47A9-AB3D-968487D68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692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7FA9D-BA91-4A84-9C84-C1C6E2D0E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8730B-58FC-430B-B751-C1BA1E3750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FB6E77-64E4-4547-852D-E568A98CD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20D060-B076-494B-AFED-AA42AF8E7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177DAD-E1AB-41FB-B7A8-4539B6AF2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5586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8F46E-C9F3-491E-8853-FCDA9545C7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2433B2-ECBB-4DBF-BCF8-DD8BA233EF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CCDBB1-6FF5-4374-9A9B-F2E62760F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F38ED0-4D61-44C7-BF13-F77D225CA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7E986-4217-4391-9454-5999F172B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203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59BA8-870F-4AFD-B32F-3E47A38D4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93222-E630-4B1D-8DC4-370BED70A3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3181B4-3BDC-4329-84C2-F088C31E08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A70865-5C2A-4D85-8E13-7EFAD9080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0259A-A97C-4518-BE96-58775B1AB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0E98A-E076-4B2B-814F-1562F8F9B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145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C1685-9CA3-497E-A30C-A6F7FC7AF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3F3915-7CCC-464D-9F9A-3FAC827D2F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C82187-BB10-46B8-A041-A0706F5D08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C95CA3-9636-4E95-A2F1-595440BFA7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2469B1-839F-4542-8E3A-298636DD2B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1D748E-4C2D-4EE1-AAD2-48F076DC4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9040F3-0CED-4EEA-A611-A9EEC2865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872001-AF59-41E6-BEAC-4AF0A674F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3527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77B20-0301-45A6-BCCF-BB677B196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2251A0-31CB-40DC-A544-D58AE6246B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BF2F53-8AF6-4D8D-9488-89861C40F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8EDAC0-8BBA-4FCE-AAB2-80E6D4522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863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30151D-A668-48B9-A49C-989CE4937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DFEFD3-6515-4969-AF2C-51B1545CB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AA594E-DF96-4849-90D5-FEFAF3168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822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7DF0B-A6F3-4741-8B91-F2B4AB9F3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3C935-4DB0-4FE1-B31D-B83EFDB130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9250284-A617-47AC-A25E-F0E3FFCCA6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08175-17CE-4CA6-9925-FA9D1BEF0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5D323-91F6-430C-8CE7-6E430734D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DA684E-E8FE-46CE-BA3C-0043C7F2D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0701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AA464-30D7-49E6-BB05-F3596C3BA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59E5C2-D307-46C3-BBC8-FD3500F381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7B6C6A-6866-4861-BEA5-4D1CDE17C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4346A5-9E6F-4A5E-932F-3B40FBD4E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438126-F3BC-470D-84E5-00FA4BCDC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DC56E7-0438-4EE8-830B-9FE908DBB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872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322089-F336-4AFB-9FE1-2D5EDA027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E9786-9917-4F9D-9D6F-A7E434A488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57904A-AA94-4678-82C7-691B1A7242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5A4A3-8F1F-4808-A594-7027E879364B}" type="datetimeFigureOut">
              <a:rPr lang="en-US" smtClean="0"/>
              <a:t>3/8/2019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9ED109-197D-4283-880A-29A31F64B0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2772F0-4E0C-4737-B901-54B3947393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CE780-CEEE-407E-9C44-B21C909E64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6856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89C61C-B041-4FDD-9B9D-5F2023969E9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Planet imagery and land cover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C7BDD4-5C61-4AAF-AA97-1BE10F9072F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March 7, 2019</a:t>
            </a:r>
          </a:p>
        </p:txBody>
      </p:sp>
    </p:spTree>
    <p:extLst>
      <p:ext uri="{BB962C8B-B14F-4D97-AF65-F5344CB8AC3E}">
        <p14:creationId xmlns:p14="http://schemas.microsoft.com/office/powerpoint/2010/main" val="3978109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A4BC30-73CF-4BB9-A233-171FCE3FDF13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E52D05-C376-44BB-8F52-A69E1354FC33}"/>
              </a:ext>
            </a:extLst>
          </p:cNvPr>
          <p:cNvSpPr/>
          <p:nvPr/>
        </p:nvSpPr>
        <p:spPr>
          <a:xfrm>
            <a:off x="105689" y="0"/>
            <a:ext cx="7722467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Harvest (first crop) range error (days between estimate and nearest validation data point)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E87CB2-0282-4705-ADCC-F0C8B2C5E447}"/>
              </a:ext>
            </a:extLst>
          </p:cNvPr>
          <p:cNvSpPr/>
          <p:nvPr/>
        </p:nvSpPr>
        <p:spPr>
          <a:xfrm>
            <a:off x="9099403" y="840575"/>
            <a:ext cx="1226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poly5 (MT)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1DD2B42-CAE2-4E4E-B245-D114BBE50C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506" t="30407" r="29665" b="7805"/>
          <a:stretch/>
        </p:blipFill>
        <p:spPr>
          <a:xfrm>
            <a:off x="7467600" y="1510990"/>
            <a:ext cx="4490225" cy="42374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FF61144-10ED-4C22-B3BF-14862A5C7E74}"/>
              </a:ext>
            </a:extLst>
          </p:cNvPr>
          <p:cNvSpPr/>
          <p:nvPr/>
        </p:nvSpPr>
        <p:spPr>
          <a:xfrm>
            <a:off x="1021716" y="840575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poly1 (</a:t>
            </a:r>
            <a:r>
              <a:rPr lang="en-US" b="1" dirty="0" err="1"/>
              <a:t>Piaui</a:t>
            </a:r>
            <a:r>
              <a:rPr lang="en-US" b="1" dirty="0"/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A7BD3EF-1494-4534-9AAB-CC0952A1AD5B}"/>
              </a:ext>
            </a:extLst>
          </p:cNvPr>
          <p:cNvSpPr/>
          <p:nvPr/>
        </p:nvSpPr>
        <p:spPr>
          <a:xfrm>
            <a:off x="4870280" y="840575"/>
            <a:ext cx="144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poly3 (Bahia)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9901B65-463B-4C78-A9CB-6C66020FAE9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830" t="38211" r="34878" b="5854"/>
          <a:stretch/>
        </p:blipFill>
        <p:spPr>
          <a:xfrm>
            <a:off x="105689" y="1510990"/>
            <a:ext cx="3449442" cy="383602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588875-DEBF-4FD9-AB36-F09C990990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817" t="38211" r="35793" b="12256"/>
          <a:stretch/>
        </p:blipFill>
        <p:spPr>
          <a:xfrm>
            <a:off x="4259766" y="1510990"/>
            <a:ext cx="2631688" cy="3781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483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451D77-D90A-4A1F-9385-334AF8813FC7}"/>
              </a:ext>
            </a:extLst>
          </p:cNvPr>
          <p:cNvSpPr/>
          <p:nvPr/>
        </p:nvSpPr>
        <p:spPr>
          <a:xfrm>
            <a:off x="901150" y="454375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poly1 (</a:t>
            </a:r>
            <a:r>
              <a:rPr lang="en-US" b="1" dirty="0" err="1"/>
              <a:t>Piaui</a:t>
            </a:r>
            <a:r>
              <a:rPr lang="en-US" b="1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DED476-41AB-420D-A75E-A38A3E04C15B}"/>
              </a:ext>
            </a:extLst>
          </p:cNvPr>
          <p:cNvSpPr/>
          <p:nvPr/>
        </p:nvSpPr>
        <p:spPr>
          <a:xfrm>
            <a:off x="32707" y="73592"/>
            <a:ext cx="2252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Crop timing examples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805799-FAA3-440B-A587-668FF2C27474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0CA0D47-26B3-4958-BA8A-75E01916C7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54" t="37723" r="35061" b="4488"/>
          <a:stretch/>
        </p:blipFill>
        <p:spPr>
          <a:xfrm>
            <a:off x="209963" y="813261"/>
            <a:ext cx="2510935" cy="28062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2694A8B-AD58-443C-87CC-0EEAC49B4A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830" t="38211" r="34878" b="5854"/>
          <a:stretch/>
        </p:blipFill>
        <p:spPr>
          <a:xfrm>
            <a:off x="209963" y="3978392"/>
            <a:ext cx="2449079" cy="272354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34F5799-D0F3-424F-905D-1676C4E6C072}"/>
              </a:ext>
            </a:extLst>
          </p:cNvPr>
          <p:cNvSpPr/>
          <p:nvPr/>
        </p:nvSpPr>
        <p:spPr>
          <a:xfrm>
            <a:off x="151887" y="823707"/>
            <a:ext cx="117531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Plant 1 error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23EE4C-E32B-497E-9272-8F194CAA4E13}"/>
              </a:ext>
            </a:extLst>
          </p:cNvPr>
          <p:cNvSpPr/>
          <p:nvPr/>
        </p:nvSpPr>
        <p:spPr>
          <a:xfrm>
            <a:off x="151887" y="3989843"/>
            <a:ext cx="141459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Harvest 1 error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6434C9C-B3FA-4027-AA18-5DDD5A62DE5A}"/>
              </a:ext>
            </a:extLst>
          </p:cNvPr>
          <p:cNvSpPr/>
          <p:nvPr/>
        </p:nvSpPr>
        <p:spPr>
          <a:xfrm>
            <a:off x="2717118" y="6051748"/>
            <a:ext cx="923993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Planting and harvest errors skew the same way; the same fields with high planting error usually have high harvest error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When there’s a large error, it’s quite likely the validation data was bad, not the estimate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B0316E-B400-4FFB-AFD0-EDDAF60132F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457" t="22602" r="31585" b="20488"/>
          <a:stretch/>
        </p:blipFill>
        <p:spPr>
          <a:xfrm>
            <a:off x="6068251" y="14789"/>
            <a:ext cx="2798956" cy="3902926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316EEC4-0ED7-4602-ACA7-677EEF0D70D0}"/>
              </a:ext>
            </a:extLst>
          </p:cNvPr>
          <p:cNvSpPr/>
          <p:nvPr/>
        </p:nvSpPr>
        <p:spPr>
          <a:xfrm>
            <a:off x="6008776" y="3933005"/>
            <a:ext cx="291790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The validation data corresponds to an impossibly short cycled crop/weed/failed first crop. </a:t>
            </a:r>
          </a:p>
          <a:p>
            <a:r>
              <a:rPr lang="en-US" sz="1200" dirty="0"/>
              <a:t>Need to streamline what I call the ‘first crop’</a:t>
            </a:r>
          </a:p>
          <a:p>
            <a:r>
              <a:rPr lang="en-US" sz="1200" dirty="0"/>
              <a:t>Estimates make more sense than validation data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E2665026-6038-4375-B2EE-0834D5D7030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336" t="26449" r="37707" b="18469"/>
          <a:stretch/>
        </p:blipFill>
        <p:spPr>
          <a:xfrm>
            <a:off x="9158095" y="227612"/>
            <a:ext cx="2798957" cy="377752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FB61738C-4B74-41AC-92A9-E1B03DE73CD7}"/>
              </a:ext>
            </a:extLst>
          </p:cNvPr>
          <p:cNvSpPr/>
          <p:nvPr/>
        </p:nvSpPr>
        <p:spPr>
          <a:xfrm>
            <a:off x="9241387" y="4017391"/>
            <a:ext cx="291790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Big gap in Planet image availability and confusion over color (green vs brown) -&gt; bad validation data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85FFBBA9-BFB0-44E0-A02C-1CE5982ACC9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8012" t="22909" r="40358" b="17331"/>
          <a:stretch/>
        </p:blipFill>
        <p:spPr>
          <a:xfrm>
            <a:off x="3029424" y="58388"/>
            <a:ext cx="2637087" cy="4098386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21D23CF1-2D7A-41DD-954A-767DA1751810}"/>
              </a:ext>
            </a:extLst>
          </p:cNvPr>
          <p:cNvSpPr/>
          <p:nvPr/>
        </p:nvSpPr>
        <p:spPr>
          <a:xfrm>
            <a:off x="3021175" y="4163014"/>
            <a:ext cx="2917906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Lack of Planet imagery during an important time + unfortunate guesses -&gt; bad validation data</a:t>
            </a:r>
          </a:p>
          <a:p>
            <a:r>
              <a:rPr lang="en-US" sz="1200" dirty="0"/>
              <a:t>Validation p1 was affected by the first peak; validation h1 was a bad guess based on crop cycle + p1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6E05EEB6-A443-4344-B9AF-801168F982FC}"/>
              </a:ext>
            </a:extLst>
          </p:cNvPr>
          <p:cNvCxnSpPr>
            <a:cxnSpLocks/>
          </p:cNvCxnSpPr>
          <p:nvPr/>
        </p:nvCxnSpPr>
        <p:spPr>
          <a:xfrm flipV="1">
            <a:off x="901150" y="156062"/>
            <a:ext cx="2211481" cy="4955585"/>
          </a:xfrm>
          <a:prstGeom prst="straightConnector1">
            <a:avLst/>
          </a:prstGeom>
          <a:ln w="38100">
            <a:solidFill>
              <a:srgbClr val="92D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3050927-48A6-4BDB-BCA1-9EDB5EFDD124}"/>
              </a:ext>
            </a:extLst>
          </p:cNvPr>
          <p:cNvCxnSpPr>
            <a:cxnSpLocks/>
          </p:cNvCxnSpPr>
          <p:nvPr/>
        </p:nvCxnSpPr>
        <p:spPr>
          <a:xfrm flipV="1">
            <a:off x="2284862" y="354758"/>
            <a:ext cx="4040987" cy="1752823"/>
          </a:xfrm>
          <a:prstGeom prst="straightConnector1">
            <a:avLst/>
          </a:prstGeom>
          <a:ln w="38100">
            <a:solidFill>
              <a:srgbClr val="92D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22DFCC11-8D1A-4B36-8E2C-DAAA0EC4149E}"/>
              </a:ext>
            </a:extLst>
          </p:cNvPr>
          <p:cNvCxnSpPr>
            <a:cxnSpLocks/>
          </p:cNvCxnSpPr>
          <p:nvPr/>
        </p:nvCxnSpPr>
        <p:spPr>
          <a:xfrm flipV="1">
            <a:off x="2284862" y="448135"/>
            <a:ext cx="7368804" cy="1992708"/>
          </a:xfrm>
          <a:prstGeom prst="straightConnector1">
            <a:avLst/>
          </a:prstGeom>
          <a:ln w="38100">
            <a:solidFill>
              <a:srgbClr val="92D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67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60451D77-D90A-4A1F-9385-334AF8813FC7}"/>
              </a:ext>
            </a:extLst>
          </p:cNvPr>
          <p:cNvSpPr/>
          <p:nvPr/>
        </p:nvSpPr>
        <p:spPr>
          <a:xfrm>
            <a:off x="901150" y="454375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poly1 (</a:t>
            </a:r>
            <a:r>
              <a:rPr lang="en-US" b="1" dirty="0" err="1"/>
              <a:t>Piaui</a:t>
            </a:r>
            <a:r>
              <a:rPr lang="en-US" b="1" dirty="0"/>
              <a:t>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DED476-41AB-420D-A75E-A38A3E04C15B}"/>
              </a:ext>
            </a:extLst>
          </p:cNvPr>
          <p:cNvSpPr/>
          <p:nvPr/>
        </p:nvSpPr>
        <p:spPr>
          <a:xfrm>
            <a:off x="32707" y="73592"/>
            <a:ext cx="2252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Crop timing examples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805799-FAA3-440B-A587-668FF2C27474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0CA0D47-26B3-4958-BA8A-75E01916C7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54" t="37723" r="35061" b="4488"/>
          <a:stretch/>
        </p:blipFill>
        <p:spPr>
          <a:xfrm>
            <a:off x="209963" y="813261"/>
            <a:ext cx="2510935" cy="28062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2694A8B-AD58-443C-87CC-0EEAC49B4A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830" t="38211" r="34878" b="5854"/>
          <a:stretch/>
        </p:blipFill>
        <p:spPr>
          <a:xfrm>
            <a:off x="209963" y="3978392"/>
            <a:ext cx="2449079" cy="272354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34F5799-D0F3-424F-905D-1676C4E6C072}"/>
              </a:ext>
            </a:extLst>
          </p:cNvPr>
          <p:cNvSpPr/>
          <p:nvPr/>
        </p:nvSpPr>
        <p:spPr>
          <a:xfrm>
            <a:off x="151887" y="823707"/>
            <a:ext cx="117531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Plant 1 error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23EE4C-E32B-497E-9272-8F194CAA4E13}"/>
              </a:ext>
            </a:extLst>
          </p:cNvPr>
          <p:cNvSpPr/>
          <p:nvPr/>
        </p:nvSpPr>
        <p:spPr>
          <a:xfrm>
            <a:off x="151887" y="3989843"/>
            <a:ext cx="141459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Harvest 1 error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B61738C-4B74-41AC-92A9-E1B03DE73CD7}"/>
              </a:ext>
            </a:extLst>
          </p:cNvPr>
          <p:cNvSpPr/>
          <p:nvPr/>
        </p:nvSpPr>
        <p:spPr>
          <a:xfrm>
            <a:off x="2976049" y="4143731"/>
            <a:ext cx="291790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/>
              <a:t>The estimates are erroneous – but this would be masked out for its 2-month crop cycle.</a:t>
            </a:r>
          </a:p>
          <a:p>
            <a:r>
              <a:rPr lang="en-US" sz="1200" dirty="0"/>
              <a:t>h1 happens at the peak EVI. The confidence of h1 is high (only two week interval) – so this error would be picked up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0FCCAA5-E46F-4DB0-8384-20C958E5151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7991" t="20984" r="39386" b="19126"/>
          <a:stretch/>
        </p:blipFill>
        <p:spPr>
          <a:xfrm>
            <a:off x="2976049" y="36426"/>
            <a:ext cx="2758191" cy="4107305"/>
          </a:xfrm>
          <a:prstGeom prst="rect">
            <a:avLst/>
          </a:prstGeom>
        </p:spPr>
      </p:pic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B0F935C-8C82-4501-88B0-E028C81379FC}"/>
              </a:ext>
            </a:extLst>
          </p:cNvPr>
          <p:cNvCxnSpPr>
            <a:cxnSpLocks/>
          </p:cNvCxnSpPr>
          <p:nvPr/>
        </p:nvCxnSpPr>
        <p:spPr>
          <a:xfrm flipV="1">
            <a:off x="1708879" y="599607"/>
            <a:ext cx="1618937" cy="1469036"/>
          </a:xfrm>
          <a:prstGeom prst="straightConnector1">
            <a:avLst/>
          </a:prstGeom>
          <a:ln w="38100">
            <a:solidFill>
              <a:srgbClr val="92D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513190D5-F2FD-4BD9-B167-83526CE68D5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8361" t="25136" r="40246" b="14973"/>
          <a:stretch/>
        </p:blipFill>
        <p:spPr>
          <a:xfrm>
            <a:off x="6136191" y="110449"/>
            <a:ext cx="2608290" cy="4107305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87700C4-2D00-4739-85A5-C59DE9771E7E}"/>
              </a:ext>
            </a:extLst>
          </p:cNvPr>
          <p:cNvCxnSpPr>
            <a:cxnSpLocks/>
          </p:cNvCxnSpPr>
          <p:nvPr/>
        </p:nvCxnSpPr>
        <p:spPr>
          <a:xfrm flipV="1">
            <a:off x="645311" y="454375"/>
            <a:ext cx="5450689" cy="4728298"/>
          </a:xfrm>
          <a:prstGeom prst="straightConnector1">
            <a:avLst/>
          </a:prstGeom>
          <a:ln w="38100">
            <a:solidFill>
              <a:srgbClr val="92D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98AAADB4-D0C6-4161-999F-70753F972579}"/>
              </a:ext>
            </a:extLst>
          </p:cNvPr>
          <p:cNvSpPr/>
          <p:nvPr/>
        </p:nvSpPr>
        <p:spPr>
          <a:xfrm>
            <a:off x="6136191" y="4143731"/>
            <a:ext cx="29179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b="1" dirty="0"/>
              <a:t>Need a ‘birds eye’ view of the year in addition to Planet imagery to decide when planting started vs when an initial weed </a:t>
            </a:r>
            <a:r>
              <a:rPr lang="en-US" sz="1200" b="1" dirty="0" err="1"/>
              <a:t>greenup</a:t>
            </a:r>
            <a:r>
              <a:rPr lang="en-US" sz="1200" b="1" dirty="0"/>
              <a:t> happened.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DE39EA4-FD9F-4B4C-9DE9-8F3D2365AED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7869" t="22524" r="40737" b="20218"/>
          <a:stretch/>
        </p:blipFill>
        <p:spPr>
          <a:xfrm>
            <a:off x="9215951" y="126732"/>
            <a:ext cx="2608290" cy="3926692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D2B5AAC-BFAD-4595-AA30-B51506D9F836}"/>
              </a:ext>
            </a:extLst>
          </p:cNvPr>
          <p:cNvCxnSpPr>
            <a:cxnSpLocks/>
          </p:cNvCxnSpPr>
          <p:nvPr/>
        </p:nvCxnSpPr>
        <p:spPr>
          <a:xfrm flipV="1">
            <a:off x="2368087" y="212135"/>
            <a:ext cx="6928246" cy="4731815"/>
          </a:xfrm>
          <a:prstGeom prst="straightConnector1">
            <a:avLst/>
          </a:prstGeom>
          <a:ln w="38100">
            <a:solidFill>
              <a:srgbClr val="92D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D9D00258-D02C-4E1B-A7ED-73CA6A4CC6D9}"/>
              </a:ext>
            </a:extLst>
          </p:cNvPr>
          <p:cNvSpPr/>
          <p:nvPr/>
        </p:nvSpPr>
        <p:spPr>
          <a:xfrm>
            <a:off x="9119491" y="4046677"/>
            <a:ext cx="2917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Validation p1 is late, probably because couldn’t decide if a field was ‘green’ yet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F0304E37-F8EE-4ABC-B8C9-9CD3773931DB}"/>
              </a:ext>
            </a:extLst>
          </p:cNvPr>
          <p:cNvSpPr/>
          <p:nvPr/>
        </p:nvSpPr>
        <p:spPr>
          <a:xfrm>
            <a:off x="2717118" y="6051748"/>
            <a:ext cx="923993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When the estimated dates are truly erroneous, they would have been masked out for their unreasonable crop cycles</a:t>
            </a:r>
          </a:p>
        </p:txBody>
      </p:sp>
    </p:spTree>
    <p:extLst>
      <p:ext uri="{BB962C8B-B14F-4D97-AF65-F5344CB8AC3E}">
        <p14:creationId xmlns:p14="http://schemas.microsoft.com/office/powerpoint/2010/main" val="486111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32F6C45-7A8F-4406-8263-8D899E5BF8C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058" t="20764" r="25792" b="19666"/>
          <a:stretch/>
        </p:blipFill>
        <p:spPr>
          <a:xfrm>
            <a:off x="9088869" y="159450"/>
            <a:ext cx="2822462" cy="408527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01E7FF-89A9-417C-9E75-A5F02E4447B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0683" t="20984" r="26469" b="24429"/>
          <a:stretch/>
        </p:blipFill>
        <p:spPr>
          <a:xfrm>
            <a:off x="6179225" y="159450"/>
            <a:ext cx="2785666" cy="374361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C6A70116-3AC2-46BE-A2A8-F70BE437A06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849" t="21858" r="28104" b="22622"/>
          <a:stretch/>
        </p:blipFill>
        <p:spPr>
          <a:xfrm>
            <a:off x="3571854" y="127508"/>
            <a:ext cx="2566139" cy="380750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E66DB9D-A95B-42DE-8535-CA61B576DC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506" t="41817" r="29665" b="7805"/>
          <a:stretch/>
        </p:blipFill>
        <p:spPr>
          <a:xfrm>
            <a:off x="104389" y="3490595"/>
            <a:ext cx="3223427" cy="24802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0274FAF-E2CB-4EF5-A6E7-56CF6391BDD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33384" t="39359" r="29482" b="7153"/>
          <a:stretch/>
        </p:blipFill>
        <p:spPr>
          <a:xfrm>
            <a:off x="104389" y="788306"/>
            <a:ext cx="3223427" cy="261169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0451D77-D90A-4A1F-9385-334AF8813FC7}"/>
              </a:ext>
            </a:extLst>
          </p:cNvPr>
          <p:cNvSpPr/>
          <p:nvPr/>
        </p:nvSpPr>
        <p:spPr>
          <a:xfrm>
            <a:off x="901150" y="454375"/>
            <a:ext cx="12228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Poly5 (MT)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DED476-41AB-420D-A75E-A38A3E04C15B}"/>
              </a:ext>
            </a:extLst>
          </p:cNvPr>
          <p:cNvSpPr/>
          <p:nvPr/>
        </p:nvSpPr>
        <p:spPr>
          <a:xfrm>
            <a:off x="32707" y="73592"/>
            <a:ext cx="2252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Crop timing examples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805799-FAA3-440B-A587-668FF2C27474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4F5799-D0F3-424F-905D-1676C4E6C072}"/>
              </a:ext>
            </a:extLst>
          </p:cNvPr>
          <p:cNvSpPr/>
          <p:nvPr/>
        </p:nvSpPr>
        <p:spPr>
          <a:xfrm>
            <a:off x="151887" y="823707"/>
            <a:ext cx="117531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Plant 1 error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23EE4C-E32B-497E-9272-8F194CAA4E13}"/>
              </a:ext>
            </a:extLst>
          </p:cNvPr>
          <p:cNvSpPr/>
          <p:nvPr/>
        </p:nvSpPr>
        <p:spPr>
          <a:xfrm>
            <a:off x="92104" y="3580043"/>
            <a:ext cx="141459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Harvest 1 error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B61738C-4B74-41AC-92A9-E1B03DE73CD7}"/>
              </a:ext>
            </a:extLst>
          </p:cNvPr>
          <p:cNvSpPr/>
          <p:nvPr/>
        </p:nvSpPr>
        <p:spPr>
          <a:xfrm>
            <a:off x="3481001" y="4062670"/>
            <a:ext cx="291790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Planet didn’t show triple cropping, created error in validation data.</a:t>
            </a:r>
          </a:p>
          <a:p>
            <a:r>
              <a:rPr lang="en-US" sz="1200" dirty="0"/>
              <a:t>In validation data, p1 is for first crop and h1 is for second crop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B0F935C-8C82-4501-88B0-E028C81379FC}"/>
              </a:ext>
            </a:extLst>
          </p:cNvPr>
          <p:cNvCxnSpPr>
            <a:cxnSpLocks/>
          </p:cNvCxnSpPr>
          <p:nvPr/>
        </p:nvCxnSpPr>
        <p:spPr>
          <a:xfrm flipV="1">
            <a:off x="2096905" y="258258"/>
            <a:ext cx="1771833" cy="1835895"/>
          </a:xfrm>
          <a:prstGeom prst="straightConnector1">
            <a:avLst/>
          </a:prstGeom>
          <a:ln w="38100">
            <a:solidFill>
              <a:srgbClr val="92D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87700C4-2D00-4739-85A5-C59DE9771E7E}"/>
              </a:ext>
            </a:extLst>
          </p:cNvPr>
          <p:cNvCxnSpPr>
            <a:cxnSpLocks/>
          </p:cNvCxnSpPr>
          <p:nvPr/>
        </p:nvCxnSpPr>
        <p:spPr>
          <a:xfrm flipV="1">
            <a:off x="1788730" y="382929"/>
            <a:ext cx="4740459" cy="4347782"/>
          </a:xfrm>
          <a:prstGeom prst="straightConnector1">
            <a:avLst/>
          </a:prstGeom>
          <a:ln w="38100">
            <a:solidFill>
              <a:srgbClr val="92D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8A95CC8-C7AE-42E2-9993-3A2139BC1373}"/>
              </a:ext>
            </a:extLst>
          </p:cNvPr>
          <p:cNvSpPr/>
          <p:nvPr/>
        </p:nvSpPr>
        <p:spPr>
          <a:xfrm>
            <a:off x="6237213" y="4063161"/>
            <a:ext cx="291790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Estimation lumped the all three crops as a single crop cycle.</a:t>
            </a:r>
          </a:p>
          <a:p>
            <a:r>
              <a:rPr lang="en-US" sz="1200" dirty="0"/>
              <a:t>The resulting crop cycle is more than one year long and would be taken out in final timing map.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66CC727-1199-49BB-B5C9-B6E97BDAB2F5}"/>
              </a:ext>
            </a:extLst>
          </p:cNvPr>
          <p:cNvSpPr/>
          <p:nvPr/>
        </p:nvSpPr>
        <p:spPr>
          <a:xfrm>
            <a:off x="9134325" y="4250929"/>
            <a:ext cx="291790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Example of something that worked well for both the estimate and validation data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28A549D-2873-46C8-92A5-C4226B9EAA25}"/>
              </a:ext>
            </a:extLst>
          </p:cNvPr>
          <p:cNvSpPr/>
          <p:nvPr/>
        </p:nvSpPr>
        <p:spPr>
          <a:xfrm>
            <a:off x="1506699" y="6062985"/>
            <a:ext cx="1030878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The two TC pixels have the same error, but for different reasons: either the validation data or the estimated timing was wrong.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To generate SC/DC/TC data, need MODIS timeseries in addition to Planet images</a:t>
            </a:r>
          </a:p>
        </p:txBody>
      </p:sp>
    </p:spTree>
    <p:extLst>
      <p:ext uri="{BB962C8B-B14F-4D97-AF65-F5344CB8AC3E}">
        <p14:creationId xmlns:p14="http://schemas.microsoft.com/office/powerpoint/2010/main" val="17041617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6E04462-20CA-401C-A970-6C05D68B8B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228" t="22732" r="26469" b="23279"/>
          <a:stretch/>
        </p:blipFill>
        <p:spPr>
          <a:xfrm>
            <a:off x="6053286" y="71861"/>
            <a:ext cx="2719168" cy="370257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02C4B2D-C192-4A5A-839F-49BECE8FC1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394" t="21640" r="27295" b="24372"/>
          <a:stretch/>
        </p:blipFill>
        <p:spPr>
          <a:xfrm>
            <a:off x="3463198" y="31360"/>
            <a:ext cx="2598298" cy="370257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4E66DB9D-A95B-42DE-8535-CA61B576DC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506" t="41817" r="29665" b="7805"/>
          <a:stretch/>
        </p:blipFill>
        <p:spPr>
          <a:xfrm>
            <a:off x="104389" y="3490595"/>
            <a:ext cx="3223427" cy="2480233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0274FAF-E2CB-4EF5-A6E7-56CF6391BD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384" t="39359" r="29482" b="7153"/>
          <a:stretch/>
        </p:blipFill>
        <p:spPr>
          <a:xfrm>
            <a:off x="104389" y="788306"/>
            <a:ext cx="3223427" cy="2611695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60451D77-D90A-4A1F-9385-334AF8813FC7}"/>
              </a:ext>
            </a:extLst>
          </p:cNvPr>
          <p:cNvSpPr/>
          <p:nvPr/>
        </p:nvSpPr>
        <p:spPr>
          <a:xfrm>
            <a:off x="901150" y="454375"/>
            <a:ext cx="122289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Poly5 (MT)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DED476-41AB-420D-A75E-A38A3E04C15B}"/>
              </a:ext>
            </a:extLst>
          </p:cNvPr>
          <p:cNvSpPr/>
          <p:nvPr/>
        </p:nvSpPr>
        <p:spPr>
          <a:xfrm>
            <a:off x="32707" y="73592"/>
            <a:ext cx="22521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Crop timing examples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805799-FAA3-440B-A587-668FF2C27474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34F5799-D0F3-424F-905D-1676C4E6C072}"/>
              </a:ext>
            </a:extLst>
          </p:cNvPr>
          <p:cNvSpPr/>
          <p:nvPr/>
        </p:nvSpPr>
        <p:spPr>
          <a:xfrm>
            <a:off x="151887" y="823707"/>
            <a:ext cx="117531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Plant 1 error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D23EE4C-E32B-497E-9272-8F194CAA4E13}"/>
              </a:ext>
            </a:extLst>
          </p:cNvPr>
          <p:cNvSpPr/>
          <p:nvPr/>
        </p:nvSpPr>
        <p:spPr>
          <a:xfrm>
            <a:off x="92104" y="3580043"/>
            <a:ext cx="1414595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Harvest 1 error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AB0F935C-8C82-4501-88B0-E028C81379FC}"/>
              </a:ext>
            </a:extLst>
          </p:cNvPr>
          <p:cNvCxnSpPr>
            <a:cxnSpLocks/>
          </p:cNvCxnSpPr>
          <p:nvPr/>
        </p:nvCxnSpPr>
        <p:spPr>
          <a:xfrm flipV="1">
            <a:off x="2284862" y="258259"/>
            <a:ext cx="1583876" cy="835277"/>
          </a:xfrm>
          <a:prstGeom prst="straightConnector1">
            <a:avLst/>
          </a:prstGeom>
          <a:ln w="38100">
            <a:solidFill>
              <a:srgbClr val="92D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87700C4-2D00-4739-85A5-C59DE9771E7E}"/>
              </a:ext>
            </a:extLst>
          </p:cNvPr>
          <p:cNvCxnSpPr>
            <a:cxnSpLocks/>
          </p:cNvCxnSpPr>
          <p:nvPr/>
        </p:nvCxnSpPr>
        <p:spPr>
          <a:xfrm flipV="1">
            <a:off x="2297147" y="382929"/>
            <a:ext cx="4232042" cy="801201"/>
          </a:xfrm>
          <a:prstGeom prst="straightConnector1">
            <a:avLst/>
          </a:prstGeom>
          <a:ln w="38100">
            <a:solidFill>
              <a:srgbClr val="92D05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766CC727-1199-49BB-B5C9-B6E97BDAB2F5}"/>
              </a:ext>
            </a:extLst>
          </p:cNvPr>
          <p:cNvSpPr/>
          <p:nvPr/>
        </p:nvSpPr>
        <p:spPr>
          <a:xfrm>
            <a:off x="3327816" y="3776604"/>
            <a:ext cx="2917906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Estimate would be masked out due to long crop cycle</a:t>
            </a:r>
          </a:p>
          <a:p>
            <a:r>
              <a:rPr lang="en-US" sz="1200" dirty="0"/>
              <a:t>Pixel was double cropped, but the middle dip was smoothed out in the estimate.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A3E3999-FAD4-4B28-87C3-C576151BD129}"/>
              </a:ext>
            </a:extLst>
          </p:cNvPr>
          <p:cNvSpPr/>
          <p:nvPr/>
        </p:nvSpPr>
        <p:spPr>
          <a:xfrm>
            <a:off x="6096000" y="3774432"/>
            <a:ext cx="2917906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Estimate would be masked out due to short crop cycle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54901CA-32CC-4E28-AD08-E40D623AB9F5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51228" t="25136" r="27526" b="20874"/>
          <a:stretch/>
        </p:blipFill>
        <p:spPr>
          <a:xfrm>
            <a:off x="9056620" y="242867"/>
            <a:ext cx="2590318" cy="3702572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6CB357F-7F58-4CE1-BBF3-8749E7EF8C96}"/>
              </a:ext>
            </a:extLst>
          </p:cNvPr>
          <p:cNvSpPr/>
          <p:nvPr/>
        </p:nvSpPr>
        <p:spPr>
          <a:xfrm>
            <a:off x="8964890" y="4036042"/>
            <a:ext cx="291790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Validation h1 makes more sense than estimated h1. At 6.5 months, this would probably be masked out based on crop cycle length.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927A260-7B92-4413-9F20-30B560AB2010}"/>
              </a:ext>
            </a:extLst>
          </p:cNvPr>
          <p:cNvSpPr/>
          <p:nvPr/>
        </p:nvSpPr>
        <p:spPr>
          <a:xfrm>
            <a:off x="1131498" y="6150870"/>
            <a:ext cx="102284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/>
              <a:t>Errors in estimate can vary widely for a similar timeseries (in the same field), but they can be masked out based on crop cycle</a:t>
            </a:r>
          </a:p>
        </p:txBody>
      </p:sp>
    </p:spTree>
    <p:extLst>
      <p:ext uri="{BB962C8B-B14F-4D97-AF65-F5344CB8AC3E}">
        <p14:creationId xmlns:p14="http://schemas.microsoft.com/office/powerpoint/2010/main" val="30105006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A4BC30-73CF-4BB9-A233-171FCE3FDF13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E52D05-C376-44BB-8F52-A69E1354FC33}"/>
              </a:ext>
            </a:extLst>
          </p:cNvPr>
          <p:cNvSpPr/>
          <p:nvPr/>
        </p:nvSpPr>
        <p:spPr>
          <a:xfrm>
            <a:off x="105689" y="0"/>
            <a:ext cx="11893023" cy="55092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Takeaways</a:t>
            </a:r>
          </a:p>
          <a:p>
            <a:endParaRPr lang="en-US" sz="1600" b="1" dirty="0"/>
          </a:p>
          <a:p>
            <a:r>
              <a:rPr lang="en-US" sz="1600" dirty="0"/>
              <a:t>Land cover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Jake’s method doesn’t separate SC/DC as well as my </a:t>
            </a:r>
            <a:r>
              <a:rPr lang="en-US" sz="1600" dirty="0" err="1"/>
              <a:t>soymap</a:t>
            </a:r>
            <a:r>
              <a:rPr lang="en-US" sz="1600" dirty="0"/>
              <a:t> in both MT and </a:t>
            </a:r>
            <a:r>
              <a:rPr lang="en-US" sz="1600" dirty="0" err="1"/>
              <a:t>Matopiba</a:t>
            </a: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Jake’s method seems to do better with soy vs </a:t>
            </a:r>
            <a:r>
              <a:rPr lang="en-US" sz="1600" dirty="0" err="1"/>
              <a:t>nonsoy</a:t>
            </a:r>
            <a:r>
              <a:rPr lang="en-US" sz="1600" dirty="0"/>
              <a:t> </a:t>
            </a:r>
            <a:r>
              <a:rPr lang="en-US" sz="1600" dirty="0" err="1"/>
              <a:t>agri</a:t>
            </a:r>
            <a:r>
              <a:rPr lang="en-US" sz="1600" dirty="0"/>
              <a:t> separation in </a:t>
            </a:r>
            <a:r>
              <a:rPr lang="en-US" sz="1600" dirty="0" err="1"/>
              <a:t>Matopiba</a:t>
            </a:r>
            <a:r>
              <a:rPr lang="en-US" sz="1600" dirty="0"/>
              <a:t>, but need more validation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/>
              <a:t>Matopiba</a:t>
            </a:r>
            <a:r>
              <a:rPr lang="en-US" sz="1600" dirty="0"/>
              <a:t> has significant SC/DC separation challenges, so need more training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separation between </a:t>
            </a:r>
            <a:r>
              <a:rPr lang="en-US" sz="1600" dirty="0" err="1"/>
              <a:t>agri</a:t>
            </a:r>
            <a:r>
              <a:rPr lang="en-US" sz="1600" dirty="0"/>
              <a:t> and natural veg isn’t a big issue</a:t>
            </a:r>
          </a:p>
          <a:p>
            <a:endParaRPr lang="en-US" sz="1600" dirty="0"/>
          </a:p>
          <a:p>
            <a:r>
              <a:rPr lang="en-US" sz="1600" dirty="0"/>
              <a:t>Crop timing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Accuracy of crop timing estimates doesn’t directly correspond to accuracy of land use map, so land use map is more to separate SC/DC behavior, not to improve the pixel level estimates themselves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Although the timeseries analysis method does generate big errors, they would be masked out due to crop cycle.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The main issue is to clean up validation data, because some are based on guesses when there are 1.5+ month gaps in Planet imagery and sometimes atmospheric effects + sensor effects influence whether a field ‘looks green’ vs ‘bare’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Even after cleaning, the validation data for planting will have a range of 3-4 weeks; for harvest error will be 2-3 weeks.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Need to do regression on aggregated crop timing stats?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Do regression by chunks of time (e.g. months)?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Attach an error distribution to estimates?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Report </a:t>
            </a:r>
            <a:r>
              <a:rPr lang="en-US" sz="1600" dirty="0" err="1"/>
              <a:t>greenup</a:t>
            </a:r>
            <a:r>
              <a:rPr lang="en-US" sz="1600" dirty="0"/>
              <a:t> instead of planting date to decrease error?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Only need a few more polygons’ worth of plant/harvest validation data.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Purpose is to look for more ‘error cases’, not adjust timeseries analysis method.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600" dirty="0"/>
              <a:t>Error is unlikely to get smaller, even with highest possible quality validation data.</a:t>
            </a:r>
          </a:p>
        </p:txBody>
      </p:sp>
    </p:spTree>
    <p:extLst>
      <p:ext uri="{BB962C8B-B14F-4D97-AF65-F5344CB8AC3E}">
        <p14:creationId xmlns:p14="http://schemas.microsoft.com/office/powerpoint/2010/main" val="2491939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9F1179-EBF2-458B-BA77-52A4D09B5C09}"/>
              </a:ext>
            </a:extLst>
          </p:cNvPr>
          <p:cNvSpPr txBox="1"/>
          <p:nvPr/>
        </p:nvSpPr>
        <p:spPr>
          <a:xfrm>
            <a:off x="240631" y="369332"/>
            <a:ext cx="11851105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Crop timing</a:t>
            </a:r>
          </a:p>
          <a:p>
            <a:pPr marL="342900" indent="-342900">
              <a:buAutoNum type="arabicPeriod"/>
            </a:pPr>
            <a:r>
              <a:rPr lang="en-US" sz="1400" dirty="0"/>
              <a:t>Clean + mask validation data to create ‘high confidence’ dataset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Mask out validation data that doesn’t match up with MODIS timeseries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Mask out validation data based on the width (in days) of the validation range, which is the current proxy for confidence level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Attach a ‘confidence level tag’ when generating new validation data</a:t>
            </a:r>
          </a:p>
          <a:p>
            <a:pPr marL="342900" indent="-342900">
              <a:buAutoNum type="arabicPeriod"/>
            </a:pPr>
            <a:r>
              <a:rPr lang="en-US" sz="1400" dirty="0"/>
              <a:t>Clean + mask crop timing estimates based on crop cycle + peak timing</a:t>
            </a:r>
          </a:p>
          <a:p>
            <a:pPr marL="342900" indent="-342900">
              <a:buAutoNum type="arabicPeriod"/>
            </a:pPr>
            <a:r>
              <a:rPr lang="en-US" sz="1400" dirty="0"/>
              <a:t>Attach error distributions to crop timing estimates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At pixel and field/aggregated scale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Based on width of validation range and ‘range error’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Do all pixels/cells have the same error?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Separate errors for p1, (h1 + p2), and h2 (due to likelihood of clouds impacting TS analysis)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3F66FE8-2B5D-4CD0-AF6F-AD8BDC57D6D7}"/>
              </a:ext>
            </a:extLst>
          </p:cNvPr>
          <p:cNvSpPr txBox="1"/>
          <p:nvPr/>
        </p:nvSpPr>
        <p:spPr>
          <a:xfrm>
            <a:off x="170444" y="3082733"/>
            <a:ext cx="1185110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Create SC/DC training and validation data</a:t>
            </a:r>
          </a:p>
          <a:p>
            <a:pPr marL="342900" indent="-342900">
              <a:buAutoNum type="arabicPeriod"/>
            </a:pPr>
            <a:r>
              <a:rPr lang="en-US" sz="1400" dirty="0"/>
              <a:t>Delineate fields from Planet images in </a:t>
            </a:r>
            <a:r>
              <a:rPr lang="en-US" sz="1400" dirty="0" err="1"/>
              <a:t>Matopiba</a:t>
            </a:r>
            <a:r>
              <a:rPr lang="en-US" sz="1400" dirty="0"/>
              <a:t> and Mato Grosso</a:t>
            </a:r>
          </a:p>
          <a:p>
            <a:pPr marL="342900" indent="-342900">
              <a:buAutoNum type="arabicPeriod"/>
            </a:pPr>
            <a:r>
              <a:rPr lang="en-US" sz="1400" dirty="0"/>
              <a:t>Look at MODIS EVI timeseries over these fields, in addition to Planet images, to determine crop intensity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Download Planet images over wider area, fewer dates.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Given the wide range of soy, soy-corn, weed/starter crop-soy-corn timing, it probably doesn’t matter much whether we are sure a crop is soy. </a:t>
            </a:r>
          </a:p>
          <a:p>
            <a:pPr marL="342900" indent="-342900">
              <a:buAutoNum type="arabicPeriod"/>
            </a:pPr>
            <a:r>
              <a:rPr lang="en-US" sz="1400" dirty="0"/>
              <a:t>Create field scale SC/DC/TC data</a:t>
            </a:r>
          </a:p>
          <a:p>
            <a:pPr marL="342900" indent="-342900">
              <a:buAutoNum type="arabicPeriod"/>
            </a:pPr>
            <a:r>
              <a:rPr lang="en-US" sz="1400" dirty="0"/>
              <a:t>Use as training points for </a:t>
            </a:r>
            <a:r>
              <a:rPr lang="en-US" sz="1400" dirty="0" err="1"/>
              <a:t>soymap</a:t>
            </a:r>
            <a:endParaRPr lang="en-US" sz="1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C3EBD3-CD7A-4778-A26F-7280FCC33801}"/>
              </a:ext>
            </a:extLst>
          </p:cNvPr>
          <p:cNvSpPr txBox="1"/>
          <p:nvPr/>
        </p:nvSpPr>
        <p:spPr>
          <a:xfrm>
            <a:off x="170444" y="4901787"/>
            <a:ext cx="118511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Create soy vs </a:t>
            </a:r>
            <a:r>
              <a:rPr lang="en-US" sz="1400" b="1" dirty="0" err="1"/>
              <a:t>nonsoy</a:t>
            </a:r>
            <a:r>
              <a:rPr lang="en-US" sz="1400" b="1" dirty="0"/>
              <a:t> </a:t>
            </a:r>
            <a:r>
              <a:rPr lang="en-US" sz="1400" b="1" dirty="0" err="1"/>
              <a:t>agri</a:t>
            </a:r>
            <a:r>
              <a:rPr lang="en-US" sz="1400" b="1" dirty="0"/>
              <a:t> training and validation data</a:t>
            </a:r>
          </a:p>
          <a:p>
            <a:pPr marL="342900" indent="-342900">
              <a:buAutoNum type="arabicPeriod"/>
            </a:pPr>
            <a:r>
              <a:rPr lang="en-US" sz="1400" dirty="0"/>
              <a:t>Separate MT training points as soy, </a:t>
            </a:r>
            <a:r>
              <a:rPr lang="en-US" sz="1400" dirty="0" err="1"/>
              <a:t>nonsoy</a:t>
            </a:r>
            <a:r>
              <a:rPr lang="en-US" sz="1400" dirty="0"/>
              <a:t> </a:t>
            </a:r>
            <a:r>
              <a:rPr lang="en-US" sz="1400" dirty="0" err="1"/>
              <a:t>agri</a:t>
            </a:r>
            <a:r>
              <a:rPr lang="en-US" sz="1400" dirty="0"/>
              <a:t> (PLOS points have specific </a:t>
            </a:r>
            <a:r>
              <a:rPr lang="en-US" sz="1400" dirty="0" err="1"/>
              <a:t>nonsoy</a:t>
            </a:r>
            <a:r>
              <a:rPr lang="en-US" sz="1400" dirty="0"/>
              <a:t> crops)</a:t>
            </a:r>
          </a:p>
          <a:p>
            <a:pPr marL="342900" indent="-342900">
              <a:buAutoNum type="arabicPeriod"/>
            </a:pPr>
            <a:r>
              <a:rPr lang="en-US" sz="1400" dirty="0"/>
              <a:t>Look for spectral, phenological and visual differences among crops</a:t>
            </a:r>
          </a:p>
          <a:p>
            <a:pPr marL="342900" indent="-342900">
              <a:buAutoNum type="arabicPeriod"/>
            </a:pPr>
            <a:r>
              <a:rPr lang="en-US" sz="1400" dirty="0"/>
              <a:t>Create training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D39B032-8CEF-41D3-B01C-05E5FD440E2F}"/>
              </a:ext>
            </a:extLst>
          </p:cNvPr>
          <p:cNvSpPr/>
          <p:nvPr/>
        </p:nvSpPr>
        <p:spPr>
          <a:xfrm>
            <a:off x="5461274" y="0"/>
            <a:ext cx="6347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Next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9DF7F1-F325-40D0-9E25-6BBF53FC1E97}"/>
              </a:ext>
            </a:extLst>
          </p:cNvPr>
          <p:cNvSpPr txBox="1"/>
          <p:nvPr/>
        </p:nvSpPr>
        <p:spPr>
          <a:xfrm>
            <a:off x="170444" y="5993829"/>
            <a:ext cx="849830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New </a:t>
            </a:r>
            <a:r>
              <a:rPr lang="en-US" sz="1400" b="1" dirty="0" err="1"/>
              <a:t>soymaps</a:t>
            </a:r>
            <a:endParaRPr lang="en-US" sz="1400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Use PLOS training data + previous soy_pts_agsat_1 training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Center pivot</a:t>
            </a:r>
          </a:p>
        </p:txBody>
      </p:sp>
    </p:spTree>
    <p:extLst>
      <p:ext uri="{BB962C8B-B14F-4D97-AF65-F5344CB8AC3E}">
        <p14:creationId xmlns:p14="http://schemas.microsoft.com/office/powerpoint/2010/main" val="4174556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5B12B0F-9C06-4FD9-92C6-876AB7C87899}"/>
              </a:ext>
            </a:extLst>
          </p:cNvPr>
          <p:cNvSpPr/>
          <p:nvPr/>
        </p:nvSpPr>
        <p:spPr>
          <a:xfrm>
            <a:off x="179533" y="287764"/>
            <a:ext cx="1102222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Using Planet-derived validation data to answer questions:</a:t>
            </a:r>
          </a:p>
          <a:p>
            <a:endParaRPr lang="en-US" dirty="0"/>
          </a:p>
          <a:p>
            <a:r>
              <a:rPr lang="en-US" dirty="0"/>
              <a:t>Land use validation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What’s the SC vs DC classification accuracy for different </a:t>
            </a:r>
            <a:r>
              <a:rPr lang="en-US" dirty="0" err="1"/>
              <a:t>soymaps</a:t>
            </a:r>
            <a:r>
              <a:rPr lang="en-US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What’s the soy vs </a:t>
            </a:r>
            <a:r>
              <a:rPr lang="en-US" dirty="0" err="1"/>
              <a:t>nonsoy</a:t>
            </a:r>
            <a:r>
              <a:rPr lang="en-US" dirty="0"/>
              <a:t> </a:t>
            </a:r>
            <a:r>
              <a:rPr lang="en-US" dirty="0" err="1"/>
              <a:t>agri</a:t>
            </a:r>
            <a:r>
              <a:rPr lang="en-US" dirty="0"/>
              <a:t> classification accuracy for different </a:t>
            </a:r>
            <a:r>
              <a:rPr lang="en-US" dirty="0" err="1"/>
              <a:t>soymaps</a:t>
            </a:r>
            <a:r>
              <a:rPr lang="en-US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What is the </a:t>
            </a:r>
            <a:r>
              <a:rPr lang="en-US" dirty="0" err="1"/>
              <a:t>agri</a:t>
            </a:r>
            <a:r>
              <a:rPr lang="en-US" dirty="0"/>
              <a:t> vs natural classification accuracy for different </a:t>
            </a:r>
            <a:r>
              <a:rPr lang="en-US" dirty="0" err="1"/>
              <a:t>soymaps</a:t>
            </a:r>
            <a:r>
              <a:rPr lang="en-US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(two </a:t>
            </a:r>
            <a:r>
              <a:rPr lang="en-US" dirty="0" err="1">
                <a:solidFill>
                  <a:schemeClr val="bg1">
                    <a:lumMod val="50000"/>
                  </a:schemeClr>
                </a:solidFill>
              </a:rPr>
              <a:t>soymaps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to compare so far: Jake’s + Jake’s with pooled years)</a:t>
            </a:r>
          </a:p>
          <a:p>
            <a:endParaRPr lang="en-US" dirty="0"/>
          </a:p>
          <a:p>
            <a:r>
              <a:rPr lang="en-US" dirty="0"/>
              <a:t>Crop timing validation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Do I need to adjust crop timing estimation method?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What error to assign to crop timing maps?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7C5C580-C339-4CF7-AE78-3E3B24601143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745DC94-9E9A-4B09-A2B0-20A351158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7274"/>
              </p:ext>
            </p:extLst>
          </p:nvPr>
        </p:nvGraphicFramePr>
        <p:xfrm>
          <a:off x="105688" y="4000113"/>
          <a:ext cx="11980624" cy="1991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03696">
                  <a:extLst>
                    <a:ext uri="{9D8B030D-6E8A-4147-A177-3AD203B41FA5}">
                      <a16:colId xmlns:a16="http://schemas.microsoft.com/office/drawing/2014/main" val="12695347"/>
                    </a:ext>
                  </a:extLst>
                </a:gridCol>
                <a:gridCol w="2698597">
                  <a:extLst>
                    <a:ext uri="{9D8B030D-6E8A-4147-A177-3AD203B41FA5}">
                      <a16:colId xmlns:a16="http://schemas.microsoft.com/office/drawing/2014/main" val="3025344708"/>
                    </a:ext>
                  </a:extLst>
                </a:gridCol>
                <a:gridCol w="3783175">
                  <a:extLst>
                    <a:ext uri="{9D8B030D-6E8A-4147-A177-3AD203B41FA5}">
                      <a16:colId xmlns:a16="http://schemas.microsoft.com/office/drawing/2014/main" val="3255573536"/>
                    </a:ext>
                  </a:extLst>
                </a:gridCol>
                <a:gridCol w="2995156">
                  <a:extLst>
                    <a:ext uri="{9D8B030D-6E8A-4147-A177-3AD203B41FA5}">
                      <a16:colId xmlns:a16="http://schemas.microsoft.com/office/drawing/2014/main" val="42688698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Jake’s </a:t>
                      </a:r>
                      <a:r>
                        <a:rPr lang="en-US" sz="1400" dirty="0" err="1"/>
                        <a:t>soymap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Soymap</a:t>
                      </a:r>
                      <a:r>
                        <a:rPr lang="en-US" sz="14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Soymap</a:t>
                      </a:r>
                      <a:r>
                        <a:rPr lang="en-US" sz="1400" dirty="0"/>
                        <a:t> 2 (later)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0898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Training points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only), masked with map3 </a:t>
                      </a:r>
                      <a:r>
                        <a:rPr lang="en-US" sz="1400" dirty="0" err="1"/>
                        <a:t>agri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only), masked with map3 </a:t>
                      </a:r>
                      <a:r>
                        <a:rPr lang="en-US" sz="1400" dirty="0" err="1"/>
                        <a:t>agri</a:t>
                      </a:r>
                      <a:endParaRPr lang="en-US" sz="1400" dirty="0"/>
                    </a:p>
                    <a:p>
                      <a:r>
                        <a:rPr lang="en-US" sz="1400" dirty="0"/>
                        <a:t>PLUS PLOS pts (MT only)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88409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Year pooling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Each year has separate trained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2004-2017 points are pooled and are applied to 2004 – 2018; 2003 is trained and applied by itself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69181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Input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MODIS, Landsat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Same as Jake’s </a:t>
                      </a:r>
                      <a:r>
                        <a:rPr lang="en-US" sz="1400" dirty="0" err="1"/>
                        <a:t>soymap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94658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1671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719A28-5D76-4544-B968-80E920F499B0}"/>
              </a:ext>
            </a:extLst>
          </p:cNvPr>
          <p:cNvSpPr/>
          <p:nvPr/>
        </p:nvSpPr>
        <p:spPr>
          <a:xfrm>
            <a:off x="105688" y="0"/>
            <a:ext cx="4064867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Land classification accuracy for poly5 (MT)</a:t>
            </a:r>
          </a:p>
          <a:p>
            <a:endParaRPr lang="en-US" sz="1600" b="1" dirty="0"/>
          </a:p>
          <a:p>
            <a:r>
              <a:rPr lang="en-US" sz="1600" b="1" dirty="0"/>
              <a:t>Legend:</a:t>
            </a:r>
          </a:p>
          <a:p>
            <a:r>
              <a:rPr lang="en-US" sz="16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True SC = light green</a:t>
            </a: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True DC = green</a:t>
            </a:r>
          </a:p>
          <a:p>
            <a:r>
              <a:rPr lang="en-US" sz="1600" dirty="0">
                <a:solidFill>
                  <a:srgbClr val="FF66FF"/>
                </a:solidFill>
              </a:rPr>
              <a:t>False SC = pink</a:t>
            </a:r>
          </a:p>
          <a:p>
            <a:r>
              <a:rPr lang="en-US" sz="1600" dirty="0">
                <a:solidFill>
                  <a:srgbClr val="FF0000"/>
                </a:solidFill>
              </a:rPr>
              <a:t>False DC = red</a:t>
            </a:r>
          </a:p>
          <a:p>
            <a:r>
              <a:rPr lang="en-US" sz="1600" dirty="0">
                <a:solidFill>
                  <a:srgbClr val="7030A0"/>
                </a:solidFill>
              </a:rPr>
              <a:t>False </a:t>
            </a:r>
            <a:r>
              <a:rPr lang="en-US" sz="1600" dirty="0" err="1">
                <a:solidFill>
                  <a:srgbClr val="7030A0"/>
                </a:solidFill>
              </a:rPr>
              <a:t>nonsoy</a:t>
            </a:r>
            <a:r>
              <a:rPr lang="en-US" sz="1600" dirty="0">
                <a:solidFill>
                  <a:srgbClr val="7030A0"/>
                </a:solidFill>
              </a:rPr>
              <a:t> </a:t>
            </a:r>
            <a:r>
              <a:rPr lang="en-US" sz="1600" dirty="0" err="1">
                <a:solidFill>
                  <a:srgbClr val="7030A0"/>
                </a:solidFill>
              </a:rPr>
              <a:t>agri</a:t>
            </a:r>
            <a:r>
              <a:rPr lang="en-US" sz="1600" dirty="0">
                <a:solidFill>
                  <a:srgbClr val="7030A0"/>
                </a:solidFill>
              </a:rPr>
              <a:t> = purple</a:t>
            </a:r>
          </a:p>
          <a:p>
            <a:r>
              <a:rPr lang="en-US" sz="1600" dirty="0">
                <a:solidFill>
                  <a:schemeClr val="accent3"/>
                </a:solidFill>
              </a:rPr>
              <a:t>False </a:t>
            </a:r>
            <a:r>
              <a:rPr lang="en-US" sz="1600" dirty="0" err="1">
                <a:solidFill>
                  <a:schemeClr val="accent3"/>
                </a:solidFill>
              </a:rPr>
              <a:t>agri</a:t>
            </a:r>
            <a:r>
              <a:rPr lang="en-US" sz="1600" dirty="0">
                <a:solidFill>
                  <a:schemeClr val="accent3"/>
                </a:solidFill>
              </a:rPr>
              <a:t> (actually natural) = gray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D20FA4-4234-4414-9836-8107465D28B0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5E9635-666C-49D4-B26A-83B655FE3CFE}"/>
              </a:ext>
            </a:extLst>
          </p:cNvPr>
          <p:cNvSpPr/>
          <p:nvPr/>
        </p:nvSpPr>
        <p:spPr>
          <a:xfrm>
            <a:off x="1930881" y="2390815"/>
            <a:ext cx="9522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/>
              <a:t>Soymap</a:t>
            </a:r>
            <a:r>
              <a:rPr lang="en-US" sz="1400" b="1" dirty="0"/>
              <a:t> 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8EB95D-A675-4865-8F07-AC4D3599E45C}"/>
              </a:ext>
            </a:extLst>
          </p:cNvPr>
          <p:cNvSpPr/>
          <p:nvPr/>
        </p:nvSpPr>
        <p:spPr>
          <a:xfrm>
            <a:off x="8217756" y="2390814"/>
            <a:ext cx="14942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Jake’s </a:t>
            </a:r>
            <a:r>
              <a:rPr lang="en-US" sz="1400" b="1" dirty="0" err="1"/>
              <a:t>soymap</a:t>
            </a:r>
            <a:endParaRPr lang="en-US" sz="1400"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36658C-3FAE-460B-B649-05B7B9DEA0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94" t="41267" r="33780" b="8293"/>
          <a:stretch/>
        </p:blipFill>
        <p:spPr>
          <a:xfrm>
            <a:off x="210705" y="2698592"/>
            <a:ext cx="4538547" cy="34591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2A58B4D-B7B3-45F9-91D8-901510335B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07" t="43883" r="28567" b="6666"/>
          <a:stretch/>
        </p:blipFill>
        <p:spPr>
          <a:xfrm>
            <a:off x="6628706" y="2698591"/>
            <a:ext cx="4629363" cy="345910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FB481DAD-7CFD-41E0-A14D-82CEB8F729AD}"/>
              </a:ext>
            </a:extLst>
          </p:cNvPr>
          <p:cNvSpPr/>
          <p:nvPr/>
        </p:nvSpPr>
        <p:spPr>
          <a:xfrm>
            <a:off x="5890731" y="1214156"/>
            <a:ext cx="456539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All fields except one (the red one) are DC or TC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This region has a lot of soy training points (it was chosen for its soy training point density)</a:t>
            </a:r>
          </a:p>
        </p:txBody>
      </p:sp>
    </p:spTree>
    <p:extLst>
      <p:ext uri="{BB962C8B-B14F-4D97-AF65-F5344CB8AC3E}">
        <p14:creationId xmlns:p14="http://schemas.microsoft.com/office/powerpoint/2010/main" val="23112466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719A28-5D76-4544-B968-80E920F499B0}"/>
              </a:ext>
            </a:extLst>
          </p:cNvPr>
          <p:cNvSpPr/>
          <p:nvPr/>
        </p:nvSpPr>
        <p:spPr>
          <a:xfrm>
            <a:off x="105688" y="0"/>
            <a:ext cx="4064867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Land classification accuracy for poly3 (Bahia)</a:t>
            </a:r>
          </a:p>
          <a:p>
            <a:endParaRPr lang="en-US" sz="1600" b="1" dirty="0"/>
          </a:p>
          <a:p>
            <a:r>
              <a:rPr lang="en-US" sz="1600" b="1" dirty="0"/>
              <a:t>Legend:</a:t>
            </a:r>
          </a:p>
          <a:p>
            <a:r>
              <a:rPr lang="en-US" sz="16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True SC = light green</a:t>
            </a: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True DC = green</a:t>
            </a:r>
          </a:p>
          <a:p>
            <a:r>
              <a:rPr lang="en-US" sz="1600" dirty="0">
                <a:solidFill>
                  <a:srgbClr val="FF66FF"/>
                </a:solidFill>
              </a:rPr>
              <a:t>False SC = pink</a:t>
            </a:r>
          </a:p>
          <a:p>
            <a:r>
              <a:rPr lang="en-US" sz="1600" dirty="0">
                <a:solidFill>
                  <a:srgbClr val="FF0000"/>
                </a:solidFill>
              </a:rPr>
              <a:t>False DC = red</a:t>
            </a:r>
          </a:p>
          <a:p>
            <a:r>
              <a:rPr lang="en-US" sz="1600" dirty="0">
                <a:solidFill>
                  <a:srgbClr val="7030A0"/>
                </a:solidFill>
              </a:rPr>
              <a:t>False </a:t>
            </a:r>
            <a:r>
              <a:rPr lang="en-US" sz="1600" dirty="0" err="1">
                <a:solidFill>
                  <a:srgbClr val="7030A0"/>
                </a:solidFill>
              </a:rPr>
              <a:t>nonsoy</a:t>
            </a:r>
            <a:r>
              <a:rPr lang="en-US" sz="1600" dirty="0">
                <a:solidFill>
                  <a:srgbClr val="7030A0"/>
                </a:solidFill>
              </a:rPr>
              <a:t> </a:t>
            </a:r>
            <a:r>
              <a:rPr lang="en-US" sz="1600" dirty="0" err="1">
                <a:solidFill>
                  <a:srgbClr val="7030A0"/>
                </a:solidFill>
              </a:rPr>
              <a:t>agri</a:t>
            </a:r>
            <a:r>
              <a:rPr lang="en-US" sz="1600" dirty="0">
                <a:solidFill>
                  <a:srgbClr val="7030A0"/>
                </a:solidFill>
              </a:rPr>
              <a:t> = purple</a:t>
            </a:r>
          </a:p>
          <a:p>
            <a:r>
              <a:rPr lang="en-US" sz="1600" dirty="0">
                <a:solidFill>
                  <a:schemeClr val="accent3"/>
                </a:solidFill>
              </a:rPr>
              <a:t>False </a:t>
            </a:r>
            <a:r>
              <a:rPr lang="en-US" sz="1600" dirty="0" err="1">
                <a:solidFill>
                  <a:schemeClr val="accent3"/>
                </a:solidFill>
              </a:rPr>
              <a:t>agri</a:t>
            </a:r>
            <a:r>
              <a:rPr lang="en-US" sz="1600" dirty="0">
                <a:solidFill>
                  <a:schemeClr val="accent3"/>
                </a:solidFill>
              </a:rPr>
              <a:t> (actually natural) = gray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D20FA4-4234-4414-9836-8107465D28B0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06C6E2-9C74-44AF-9BEB-16BC464F43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323" t="44390" r="60762" b="15122"/>
          <a:stretch/>
        </p:blipFill>
        <p:spPr>
          <a:xfrm>
            <a:off x="2492353" y="2964101"/>
            <a:ext cx="2356996" cy="337294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75E9635-666C-49D4-B26A-83B655FE3CFE}"/>
              </a:ext>
            </a:extLst>
          </p:cNvPr>
          <p:cNvSpPr/>
          <p:nvPr/>
        </p:nvSpPr>
        <p:spPr>
          <a:xfrm>
            <a:off x="3061132" y="2656324"/>
            <a:ext cx="100172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/>
              <a:t>Soymap</a:t>
            </a:r>
            <a:r>
              <a:rPr lang="en-US" sz="1400" b="1" dirty="0"/>
              <a:t> 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8EB95D-A675-4865-8F07-AC4D3599E45C}"/>
              </a:ext>
            </a:extLst>
          </p:cNvPr>
          <p:cNvSpPr/>
          <p:nvPr/>
        </p:nvSpPr>
        <p:spPr>
          <a:xfrm>
            <a:off x="8217758" y="2522403"/>
            <a:ext cx="14942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Jake’s </a:t>
            </a:r>
            <a:r>
              <a:rPr lang="en-US" sz="1400" b="1" dirty="0" err="1"/>
              <a:t>soymap</a:t>
            </a:r>
            <a:endParaRPr lang="en-US" sz="1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56B756A-FC4D-458C-9D45-888C756F39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2632" t="58732" r="39412" b="16843"/>
          <a:stretch/>
        </p:blipFill>
        <p:spPr>
          <a:xfrm>
            <a:off x="7927135" y="2984070"/>
            <a:ext cx="1941694" cy="335297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27E18FC-8A3F-4B08-B916-A8CA13830F28}"/>
              </a:ext>
            </a:extLst>
          </p:cNvPr>
          <p:cNvSpPr/>
          <p:nvPr/>
        </p:nvSpPr>
        <p:spPr>
          <a:xfrm>
            <a:off x="7147395" y="1325332"/>
            <a:ext cx="363498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All fields are SC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region has no soy training points</a:t>
            </a:r>
          </a:p>
        </p:txBody>
      </p:sp>
    </p:spTree>
    <p:extLst>
      <p:ext uri="{BB962C8B-B14F-4D97-AF65-F5344CB8AC3E}">
        <p14:creationId xmlns:p14="http://schemas.microsoft.com/office/powerpoint/2010/main" val="1516425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BB719A28-5D76-4544-B968-80E920F499B0}"/>
              </a:ext>
            </a:extLst>
          </p:cNvPr>
          <p:cNvSpPr/>
          <p:nvPr/>
        </p:nvSpPr>
        <p:spPr>
          <a:xfrm>
            <a:off x="105688" y="0"/>
            <a:ext cx="4064867" cy="23391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Land classification accuracy for poly1 (</a:t>
            </a:r>
            <a:r>
              <a:rPr lang="en-US" sz="1600" b="1" dirty="0" err="1"/>
              <a:t>Piaui</a:t>
            </a:r>
            <a:r>
              <a:rPr lang="en-US" sz="1600" b="1" dirty="0"/>
              <a:t>)</a:t>
            </a:r>
          </a:p>
          <a:p>
            <a:endParaRPr lang="en-US" sz="1600" b="1" dirty="0"/>
          </a:p>
          <a:p>
            <a:r>
              <a:rPr lang="en-US" sz="1600" b="1" dirty="0"/>
              <a:t>Legend:</a:t>
            </a:r>
          </a:p>
          <a:p>
            <a:r>
              <a:rPr lang="en-US" sz="1600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True SC = light green</a:t>
            </a:r>
          </a:p>
          <a:p>
            <a:r>
              <a:rPr lang="en-US" sz="1600" dirty="0">
                <a:solidFill>
                  <a:schemeClr val="accent6">
                    <a:lumMod val="50000"/>
                  </a:schemeClr>
                </a:solidFill>
              </a:rPr>
              <a:t>True DC = green</a:t>
            </a:r>
          </a:p>
          <a:p>
            <a:r>
              <a:rPr lang="en-US" sz="1600" dirty="0">
                <a:solidFill>
                  <a:srgbClr val="FF66FF"/>
                </a:solidFill>
              </a:rPr>
              <a:t>False SC = pink</a:t>
            </a:r>
          </a:p>
          <a:p>
            <a:r>
              <a:rPr lang="en-US" sz="1600" dirty="0">
                <a:solidFill>
                  <a:srgbClr val="FF0000"/>
                </a:solidFill>
              </a:rPr>
              <a:t>False DC = red</a:t>
            </a:r>
          </a:p>
          <a:p>
            <a:r>
              <a:rPr lang="en-US" sz="1600" dirty="0">
                <a:solidFill>
                  <a:srgbClr val="7030A0"/>
                </a:solidFill>
              </a:rPr>
              <a:t>False </a:t>
            </a:r>
            <a:r>
              <a:rPr lang="en-US" sz="1600" dirty="0" err="1">
                <a:solidFill>
                  <a:srgbClr val="7030A0"/>
                </a:solidFill>
              </a:rPr>
              <a:t>nonsoy</a:t>
            </a:r>
            <a:r>
              <a:rPr lang="en-US" sz="1600" dirty="0">
                <a:solidFill>
                  <a:srgbClr val="7030A0"/>
                </a:solidFill>
              </a:rPr>
              <a:t> </a:t>
            </a:r>
            <a:r>
              <a:rPr lang="en-US" sz="1600" dirty="0" err="1">
                <a:solidFill>
                  <a:srgbClr val="7030A0"/>
                </a:solidFill>
              </a:rPr>
              <a:t>agri</a:t>
            </a:r>
            <a:r>
              <a:rPr lang="en-US" sz="1600" dirty="0">
                <a:solidFill>
                  <a:srgbClr val="7030A0"/>
                </a:solidFill>
              </a:rPr>
              <a:t> = purple</a:t>
            </a:r>
          </a:p>
          <a:p>
            <a:r>
              <a:rPr lang="en-US" sz="1600" dirty="0">
                <a:solidFill>
                  <a:schemeClr val="accent3"/>
                </a:solidFill>
              </a:rPr>
              <a:t>False </a:t>
            </a:r>
            <a:r>
              <a:rPr lang="en-US" sz="1600" dirty="0" err="1">
                <a:solidFill>
                  <a:schemeClr val="accent3"/>
                </a:solidFill>
              </a:rPr>
              <a:t>agri</a:t>
            </a:r>
            <a:r>
              <a:rPr lang="en-US" sz="1600" dirty="0">
                <a:solidFill>
                  <a:schemeClr val="accent3"/>
                </a:solidFill>
              </a:rPr>
              <a:t> (actually natural) = gray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D20FA4-4234-4414-9836-8107465D28B0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75E9635-666C-49D4-B26A-83B655FE3CFE}"/>
              </a:ext>
            </a:extLst>
          </p:cNvPr>
          <p:cNvSpPr/>
          <p:nvPr/>
        </p:nvSpPr>
        <p:spPr>
          <a:xfrm>
            <a:off x="1930883" y="2676293"/>
            <a:ext cx="952261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 err="1"/>
              <a:t>Soymap</a:t>
            </a:r>
            <a:r>
              <a:rPr lang="en-US" sz="1400" b="1" dirty="0"/>
              <a:t> 1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88EB95D-A675-4865-8F07-AC4D3599E45C}"/>
              </a:ext>
            </a:extLst>
          </p:cNvPr>
          <p:cNvSpPr/>
          <p:nvPr/>
        </p:nvSpPr>
        <p:spPr>
          <a:xfrm>
            <a:off x="8418480" y="2676293"/>
            <a:ext cx="149426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Jake’s </a:t>
            </a:r>
            <a:r>
              <a:rPr lang="en-US" sz="1400" b="1" dirty="0" err="1"/>
              <a:t>soymap</a:t>
            </a:r>
            <a:endParaRPr lang="en-US" sz="1400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B36DDE-79DA-45E7-A053-7ECFE2EC30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805" t="39024" r="58384" b="10895"/>
          <a:stretch/>
        </p:blipFill>
        <p:spPr>
          <a:xfrm>
            <a:off x="754427" y="2999678"/>
            <a:ext cx="3512635" cy="343457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397846FC-2623-4A23-88C4-A9D691A68E9F}"/>
              </a:ext>
            </a:extLst>
          </p:cNvPr>
          <p:cNvSpPr/>
          <p:nvPr/>
        </p:nvSpPr>
        <p:spPr>
          <a:xfrm>
            <a:off x="7823749" y="4382424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(Jake’s </a:t>
            </a:r>
            <a:r>
              <a:rPr lang="en-US" sz="1400" dirty="0" err="1"/>
              <a:t>soymap</a:t>
            </a:r>
            <a:r>
              <a:rPr lang="en-US" sz="1400" dirty="0"/>
              <a:t> doesn’t have 2018)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5E8818C-E11C-4494-A122-932461D78FD9}"/>
              </a:ext>
            </a:extLst>
          </p:cNvPr>
          <p:cNvSpPr/>
          <p:nvPr/>
        </p:nvSpPr>
        <p:spPr>
          <a:xfrm>
            <a:off x="6228778" y="1223061"/>
            <a:ext cx="397795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All fields are DC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This region doesn’t contain soy training points</a:t>
            </a:r>
          </a:p>
        </p:txBody>
      </p:sp>
    </p:spTree>
    <p:extLst>
      <p:ext uri="{BB962C8B-B14F-4D97-AF65-F5344CB8AC3E}">
        <p14:creationId xmlns:p14="http://schemas.microsoft.com/office/powerpoint/2010/main" val="601421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4EA14C-6050-4209-B13A-A0A17BFDC9F4}"/>
              </a:ext>
            </a:extLst>
          </p:cNvPr>
          <p:cNvSpPr/>
          <p:nvPr/>
        </p:nvSpPr>
        <p:spPr>
          <a:xfrm>
            <a:off x="105686" y="0"/>
            <a:ext cx="1208631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SC vs DC accuracy: normalized by area of SC + DC in validation data</a:t>
            </a:r>
          </a:p>
          <a:p>
            <a:r>
              <a:rPr lang="en-US" dirty="0"/>
              <a:t>Conclusion: it’s better for SC vs DC accuracy to pool years, even where there isn’t training data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6D4DF4-539A-4A5E-ABC5-22653F332269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6057503-F12C-4F5A-9497-3438BF60F8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7191615"/>
              </p:ext>
            </p:extLst>
          </p:nvPr>
        </p:nvGraphicFramePr>
        <p:xfrm>
          <a:off x="105686" y="646331"/>
          <a:ext cx="11980624" cy="6812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7578">
                  <a:extLst>
                    <a:ext uri="{9D8B030D-6E8A-4147-A177-3AD203B41FA5}">
                      <a16:colId xmlns:a16="http://schemas.microsoft.com/office/drawing/2014/main" val="4132611571"/>
                    </a:ext>
                  </a:extLst>
                </a:gridCol>
                <a:gridCol w="1006118">
                  <a:extLst>
                    <a:ext uri="{9D8B030D-6E8A-4147-A177-3AD203B41FA5}">
                      <a16:colId xmlns:a16="http://schemas.microsoft.com/office/drawing/2014/main" val="2552527731"/>
                    </a:ext>
                  </a:extLst>
                </a:gridCol>
                <a:gridCol w="2698597">
                  <a:extLst>
                    <a:ext uri="{9D8B030D-6E8A-4147-A177-3AD203B41FA5}">
                      <a16:colId xmlns:a16="http://schemas.microsoft.com/office/drawing/2014/main" val="3360875115"/>
                    </a:ext>
                  </a:extLst>
                </a:gridCol>
                <a:gridCol w="3783175">
                  <a:extLst>
                    <a:ext uri="{9D8B030D-6E8A-4147-A177-3AD203B41FA5}">
                      <a16:colId xmlns:a16="http://schemas.microsoft.com/office/drawing/2014/main" val="249242120"/>
                    </a:ext>
                  </a:extLst>
                </a:gridCol>
                <a:gridCol w="2995156">
                  <a:extLst>
                    <a:ext uri="{9D8B030D-6E8A-4147-A177-3AD203B41FA5}">
                      <a16:colId xmlns:a16="http://schemas.microsoft.com/office/drawing/2014/main" val="3096562265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Jake’s </a:t>
                      </a:r>
                      <a:r>
                        <a:rPr lang="en-US" sz="1400" dirty="0" err="1"/>
                        <a:t>soymap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Soymap</a:t>
                      </a:r>
                      <a:r>
                        <a:rPr lang="en-US" sz="14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Soymap</a:t>
                      </a:r>
                      <a:r>
                        <a:rPr lang="en-US" sz="1400" dirty="0"/>
                        <a:t> 2 (later)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605749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Training points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only), masked with map3 </a:t>
                      </a:r>
                      <a:r>
                        <a:rPr lang="en-US" sz="1400" dirty="0" err="1"/>
                        <a:t>agri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only), masked with map3 </a:t>
                      </a:r>
                      <a:r>
                        <a:rPr lang="en-US" sz="1400" dirty="0" err="1"/>
                        <a:t>agri</a:t>
                      </a:r>
                      <a:endParaRPr lang="en-US" sz="1400" dirty="0"/>
                    </a:p>
                    <a:p>
                      <a:r>
                        <a:rPr lang="en-US" sz="1400" dirty="0"/>
                        <a:t>PLUS PLOS pts (MT only)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49577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Year pooling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Each year has separate trained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2004-2017 points are pooled and are applied to 2004 – 2018; 2003 is trained and applied by itself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858360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Input data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MODIS, Landsat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Same as Jake’s </a:t>
                      </a:r>
                      <a:r>
                        <a:rPr lang="en-US" sz="1400" dirty="0" err="1"/>
                        <a:t>soymap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5592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Post classification masking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Map2.3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229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Poly1 (</a:t>
                      </a:r>
                      <a:r>
                        <a:rPr lang="en-US" sz="1400" b="1" dirty="0" err="1"/>
                        <a:t>Piaui</a:t>
                      </a:r>
                      <a:r>
                        <a:rPr lang="en-US" sz="1400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True 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252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True DC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81882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False 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46681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False DC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058808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Poly3 (Bahia)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True 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243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True DC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0005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False 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6736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False DC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0244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Poly5 (MT)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True 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684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True DC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0516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False SC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0232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False DC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35370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50750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4EA14C-6050-4209-B13A-A0A17BFDC9F4}"/>
              </a:ext>
            </a:extLst>
          </p:cNvPr>
          <p:cNvSpPr/>
          <p:nvPr/>
        </p:nvSpPr>
        <p:spPr>
          <a:xfrm>
            <a:off x="105687" y="-25176"/>
            <a:ext cx="1018688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Soy vs </a:t>
            </a:r>
            <a:r>
              <a:rPr lang="en-US" b="1" dirty="0" err="1"/>
              <a:t>nonsoy</a:t>
            </a:r>
            <a:r>
              <a:rPr lang="en-US" b="1" dirty="0"/>
              <a:t> </a:t>
            </a:r>
            <a:r>
              <a:rPr lang="en-US" b="1" dirty="0" err="1"/>
              <a:t>agri</a:t>
            </a:r>
            <a:r>
              <a:rPr lang="en-US" b="1" dirty="0"/>
              <a:t> accuracy</a:t>
            </a:r>
          </a:p>
          <a:p>
            <a:r>
              <a:rPr lang="en-US" dirty="0"/>
              <a:t>NOTE: assumed that all fields are soy; tested whether land use map classifies all fields as soy</a:t>
            </a:r>
          </a:p>
          <a:p>
            <a:r>
              <a:rPr lang="en-US" dirty="0"/>
              <a:t>Takeaway: made a big assumption, so it’s unclear which soy map is better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6D4DF4-539A-4A5E-ABC5-22653F332269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6057503-F12C-4F5A-9497-3438BF60F8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0616033"/>
              </p:ext>
            </p:extLst>
          </p:nvPr>
        </p:nvGraphicFramePr>
        <p:xfrm>
          <a:off x="105687" y="1131701"/>
          <a:ext cx="11980624" cy="5308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7491">
                  <a:extLst>
                    <a:ext uri="{9D8B030D-6E8A-4147-A177-3AD203B41FA5}">
                      <a16:colId xmlns:a16="http://schemas.microsoft.com/office/drawing/2014/main" val="4132611571"/>
                    </a:ext>
                  </a:extLst>
                </a:gridCol>
                <a:gridCol w="3423425">
                  <a:extLst>
                    <a:ext uri="{9D8B030D-6E8A-4147-A177-3AD203B41FA5}">
                      <a16:colId xmlns:a16="http://schemas.microsoft.com/office/drawing/2014/main" val="2552527731"/>
                    </a:ext>
                  </a:extLst>
                </a:gridCol>
                <a:gridCol w="2598236">
                  <a:extLst>
                    <a:ext uri="{9D8B030D-6E8A-4147-A177-3AD203B41FA5}">
                      <a16:colId xmlns:a16="http://schemas.microsoft.com/office/drawing/2014/main" val="3360875115"/>
                    </a:ext>
                  </a:extLst>
                </a:gridCol>
                <a:gridCol w="2743198">
                  <a:extLst>
                    <a:ext uri="{9D8B030D-6E8A-4147-A177-3AD203B41FA5}">
                      <a16:colId xmlns:a16="http://schemas.microsoft.com/office/drawing/2014/main" val="249242120"/>
                    </a:ext>
                  </a:extLst>
                </a:gridCol>
                <a:gridCol w="2128274">
                  <a:extLst>
                    <a:ext uri="{9D8B030D-6E8A-4147-A177-3AD203B41FA5}">
                      <a16:colId xmlns:a16="http://schemas.microsoft.com/office/drawing/2014/main" val="3096562265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Jake’s </a:t>
                      </a:r>
                      <a:r>
                        <a:rPr lang="en-US" sz="1400" dirty="0" err="1"/>
                        <a:t>soymap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Soymap</a:t>
                      </a:r>
                      <a:r>
                        <a:rPr lang="en-US" sz="14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Soymap</a:t>
                      </a:r>
                      <a:r>
                        <a:rPr lang="en-US" sz="1400" dirty="0"/>
                        <a:t> 2 (later)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605749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Training points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only), masked with map3 </a:t>
                      </a:r>
                      <a:r>
                        <a:rPr lang="en-US" sz="1400" dirty="0" err="1"/>
                        <a:t>agri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only), masked with map3 </a:t>
                      </a:r>
                      <a:r>
                        <a:rPr lang="en-US" sz="1400" dirty="0" err="1"/>
                        <a:t>agri</a:t>
                      </a:r>
                      <a:endParaRPr lang="en-US" sz="1400" dirty="0"/>
                    </a:p>
                    <a:p>
                      <a:r>
                        <a:rPr lang="en-US" sz="1400" dirty="0"/>
                        <a:t>PLUS PLOS pts (MT only)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49577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Year pooling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Each year has separate trained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2004-2017 points are pooled and are applied to 2004 – 2018; 2003 is trained and applied by itself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858360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Input data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MODIS, Landsat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Same as Jake’s </a:t>
                      </a:r>
                      <a:r>
                        <a:rPr lang="en-US" sz="1400" dirty="0" err="1"/>
                        <a:t>soymap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5592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Post classification masking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Map2.3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229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Poly1 (</a:t>
                      </a:r>
                      <a:r>
                        <a:rPr lang="en-US" sz="1400" b="1" dirty="0" err="1"/>
                        <a:t>Piaui</a:t>
                      </a:r>
                      <a:r>
                        <a:rPr lang="en-US" sz="1400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% fields correctly classed as soy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252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% fields incorrectly classed as </a:t>
                      </a:r>
                      <a:r>
                        <a:rPr lang="en-US" sz="1400" b="1" dirty="0" err="1"/>
                        <a:t>nonsoy</a:t>
                      </a:r>
                      <a:r>
                        <a:rPr lang="en-US" sz="1400" b="1" dirty="0"/>
                        <a:t> </a:t>
                      </a:r>
                      <a:r>
                        <a:rPr lang="en-US" sz="1400" b="1" dirty="0" err="1"/>
                        <a:t>agri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5337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Poly3 (Bahia)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% fields correctly classed as soy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243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% fields incorrectly classed as </a:t>
                      </a:r>
                      <a:r>
                        <a:rPr lang="en-US" sz="1400" b="1" dirty="0" err="1"/>
                        <a:t>nonsoy</a:t>
                      </a:r>
                      <a:r>
                        <a:rPr lang="en-US" sz="1400" b="1" dirty="0"/>
                        <a:t> </a:t>
                      </a:r>
                      <a:r>
                        <a:rPr lang="en-US" sz="1400" b="1" dirty="0" err="1"/>
                        <a:t>agri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00058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Poly5 (MT)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% fields correctly classed as soy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684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% fields incorrectly classed as </a:t>
                      </a:r>
                      <a:r>
                        <a:rPr lang="en-US" sz="1400" b="1" dirty="0" err="1"/>
                        <a:t>nonsoy</a:t>
                      </a:r>
                      <a:r>
                        <a:rPr lang="en-US" sz="1400" b="1" dirty="0"/>
                        <a:t> </a:t>
                      </a:r>
                      <a:r>
                        <a:rPr lang="en-US" sz="1400" b="1" dirty="0" err="1"/>
                        <a:t>agri</a:t>
                      </a:r>
                      <a:endParaRPr lang="en-US" sz="1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40516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01223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4EA14C-6050-4209-B13A-A0A17BFDC9F4}"/>
              </a:ext>
            </a:extLst>
          </p:cNvPr>
          <p:cNvSpPr/>
          <p:nvPr/>
        </p:nvSpPr>
        <p:spPr>
          <a:xfrm>
            <a:off x="105687" y="0"/>
            <a:ext cx="1072214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Agri vs natural accuracy</a:t>
            </a:r>
          </a:p>
          <a:p>
            <a:r>
              <a:rPr lang="en-US" dirty="0"/>
              <a:t>Takeaway: unclear which </a:t>
            </a:r>
            <a:r>
              <a:rPr lang="en-US" dirty="0" err="1"/>
              <a:t>soymap</a:t>
            </a:r>
            <a:r>
              <a:rPr lang="en-US" dirty="0"/>
              <a:t> is better, but </a:t>
            </a:r>
            <a:r>
              <a:rPr lang="en-US" dirty="0" err="1"/>
              <a:t>agri</a:t>
            </a:r>
            <a:r>
              <a:rPr lang="en-US" dirty="0"/>
              <a:t> vs natural veg accuracy isn’t a huge concern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56D4DF4-539A-4A5E-ABC5-22653F332269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6057503-F12C-4F5A-9497-3438BF60F8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646359"/>
              </p:ext>
            </p:extLst>
          </p:nvPr>
        </p:nvGraphicFramePr>
        <p:xfrm>
          <a:off x="105687" y="827978"/>
          <a:ext cx="11980624" cy="434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87491">
                  <a:extLst>
                    <a:ext uri="{9D8B030D-6E8A-4147-A177-3AD203B41FA5}">
                      <a16:colId xmlns:a16="http://schemas.microsoft.com/office/drawing/2014/main" val="4132611571"/>
                    </a:ext>
                  </a:extLst>
                </a:gridCol>
                <a:gridCol w="3423425">
                  <a:extLst>
                    <a:ext uri="{9D8B030D-6E8A-4147-A177-3AD203B41FA5}">
                      <a16:colId xmlns:a16="http://schemas.microsoft.com/office/drawing/2014/main" val="2552527731"/>
                    </a:ext>
                  </a:extLst>
                </a:gridCol>
                <a:gridCol w="2598236">
                  <a:extLst>
                    <a:ext uri="{9D8B030D-6E8A-4147-A177-3AD203B41FA5}">
                      <a16:colId xmlns:a16="http://schemas.microsoft.com/office/drawing/2014/main" val="3360875115"/>
                    </a:ext>
                  </a:extLst>
                </a:gridCol>
                <a:gridCol w="2743198">
                  <a:extLst>
                    <a:ext uri="{9D8B030D-6E8A-4147-A177-3AD203B41FA5}">
                      <a16:colId xmlns:a16="http://schemas.microsoft.com/office/drawing/2014/main" val="249242120"/>
                    </a:ext>
                  </a:extLst>
                </a:gridCol>
                <a:gridCol w="2128274">
                  <a:extLst>
                    <a:ext uri="{9D8B030D-6E8A-4147-A177-3AD203B41FA5}">
                      <a16:colId xmlns:a16="http://schemas.microsoft.com/office/drawing/2014/main" val="3096562265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Jake’s </a:t>
                      </a:r>
                      <a:r>
                        <a:rPr lang="en-US" sz="1400" dirty="0" err="1"/>
                        <a:t>soymap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Soymap</a:t>
                      </a:r>
                      <a:r>
                        <a:rPr lang="en-US" sz="1400" dirty="0"/>
                        <a:t>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/>
                        <a:t>Soymap</a:t>
                      </a:r>
                      <a:r>
                        <a:rPr lang="en-US" sz="1400" dirty="0"/>
                        <a:t> 2 (later)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1605749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Training points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only), masked with map3 </a:t>
                      </a:r>
                      <a:r>
                        <a:rPr lang="en-US" sz="1400" dirty="0" err="1"/>
                        <a:t>agri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Soy_pts_agsat_1 (MT only), masked with map3 </a:t>
                      </a:r>
                      <a:r>
                        <a:rPr lang="en-US" sz="1400" dirty="0" err="1"/>
                        <a:t>agri</a:t>
                      </a:r>
                      <a:endParaRPr lang="en-US" sz="1400" dirty="0"/>
                    </a:p>
                    <a:p>
                      <a:r>
                        <a:rPr lang="en-US" sz="1400" dirty="0"/>
                        <a:t>PLUS PLOS pts (MT only)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749577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Year pooling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Each year has separate trained classifier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2004-2017 points are pooled and are applied to 2004 – 2018; 2003 is trained and applied by itself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8583605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Input data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MODIS, Landsat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Same as Jake’s </a:t>
                      </a:r>
                      <a:r>
                        <a:rPr lang="en-US" sz="1400" dirty="0" err="1"/>
                        <a:t>soymap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255922"/>
                  </a:ext>
                </a:extLst>
              </a:tr>
              <a:tr h="370840">
                <a:tc gridSpan="2">
                  <a:txBody>
                    <a:bodyPr/>
                    <a:lstStyle/>
                    <a:p>
                      <a:r>
                        <a:rPr lang="en-US" sz="1400" b="1" dirty="0"/>
                        <a:t>Post classification masking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Map2.3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Map3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40229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Poly1 (</a:t>
                      </a:r>
                      <a:r>
                        <a:rPr lang="en-US" sz="1400" b="1" dirty="0" err="1"/>
                        <a:t>Piaui</a:t>
                      </a:r>
                      <a:r>
                        <a:rPr lang="en-US" sz="1400" b="1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(area natural veg classed as </a:t>
                      </a:r>
                      <a:r>
                        <a:rPr lang="en-US" sz="1400" b="1" dirty="0" err="1"/>
                        <a:t>agri</a:t>
                      </a:r>
                      <a:r>
                        <a:rPr lang="en-US" sz="1400" b="1" dirty="0"/>
                        <a:t>)/(total area area)*100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1252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Poly3 (Bahia)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(area natural veg classed as </a:t>
                      </a:r>
                      <a:r>
                        <a:rPr lang="en-US" sz="1400" b="1" dirty="0" err="1"/>
                        <a:t>agri</a:t>
                      </a:r>
                      <a:r>
                        <a:rPr lang="en-US" sz="1400" b="1" dirty="0"/>
                        <a:t>)/(total area area)*100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0.17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52437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b="1" dirty="0"/>
                        <a:t>Poly5 (MT)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/>
                        <a:t>(area natural veg classed as </a:t>
                      </a:r>
                      <a:r>
                        <a:rPr lang="en-US" sz="1400" b="1" dirty="0" err="1"/>
                        <a:t>agri</a:t>
                      </a:r>
                      <a:r>
                        <a:rPr lang="en-US" sz="1400" b="1" dirty="0"/>
                        <a:t>)/(total area area)*100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3.7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6.3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16848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06721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AA4BC30-73CF-4BB9-A233-171FCE3FDF13}"/>
              </a:ext>
            </a:extLst>
          </p:cNvPr>
          <p:cNvSpPr/>
          <p:nvPr/>
        </p:nvSpPr>
        <p:spPr>
          <a:xfrm>
            <a:off x="8964890" y="6550223"/>
            <a:ext cx="322710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Do Validation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E52D05-C376-44BB-8F52-A69E1354FC33}"/>
              </a:ext>
            </a:extLst>
          </p:cNvPr>
          <p:cNvSpPr/>
          <p:nvPr/>
        </p:nvSpPr>
        <p:spPr>
          <a:xfrm>
            <a:off x="105688" y="0"/>
            <a:ext cx="1020546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Planting (first crop) range error (days between estimate and nearest validation data point)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8E87CB2-0282-4705-ADCC-F0C8B2C5E447}"/>
              </a:ext>
            </a:extLst>
          </p:cNvPr>
          <p:cNvSpPr/>
          <p:nvPr/>
        </p:nvSpPr>
        <p:spPr>
          <a:xfrm>
            <a:off x="9075490" y="994462"/>
            <a:ext cx="12266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poly5 (MT)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12D3D8-AD50-4995-AE57-ECF8DCC09C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384" t="28781" r="29482" b="7154"/>
          <a:stretch/>
        </p:blipFill>
        <p:spPr>
          <a:xfrm>
            <a:off x="7425101" y="1628077"/>
            <a:ext cx="4083847" cy="396314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F4656DB-174A-494E-8993-DB7DD14C5CA4}"/>
              </a:ext>
            </a:extLst>
          </p:cNvPr>
          <p:cNvSpPr/>
          <p:nvPr/>
        </p:nvSpPr>
        <p:spPr>
          <a:xfrm>
            <a:off x="1320691" y="994462"/>
            <a:ext cx="1383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poly1 (</a:t>
            </a:r>
            <a:r>
              <a:rPr lang="en-US" b="1" dirty="0" err="1"/>
              <a:t>Piaui</a:t>
            </a:r>
            <a:r>
              <a:rPr lang="en-US" b="1" dirty="0"/>
              <a:t>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FDB07CF-A8C3-491C-8156-B1E0AB405AD6}"/>
              </a:ext>
            </a:extLst>
          </p:cNvPr>
          <p:cNvSpPr/>
          <p:nvPr/>
        </p:nvSpPr>
        <p:spPr>
          <a:xfrm>
            <a:off x="4994805" y="994462"/>
            <a:ext cx="144783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poly3 (Bahia)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7DBE989-9BEA-4255-B28F-02B6D3B42E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854" t="37723" r="35061" b="4488"/>
          <a:stretch/>
        </p:blipFill>
        <p:spPr>
          <a:xfrm>
            <a:off x="239503" y="1628077"/>
            <a:ext cx="3546088" cy="39631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AAFC717-7574-456D-995D-7C38E0D8FFB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902" t="37561" r="34695" b="12722"/>
          <a:stretch/>
        </p:blipFill>
        <p:spPr>
          <a:xfrm>
            <a:off x="4259768" y="1628077"/>
            <a:ext cx="2917906" cy="381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500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3772</TotalTime>
  <Words>2191</Words>
  <Application>Microsoft Office PowerPoint</Application>
  <PresentationFormat>Widescreen</PresentationFormat>
  <Paragraphs>306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Planet imagery and land cover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MsMonkey</dc:creator>
  <cp:lastModifiedBy>MsMonkey</cp:lastModifiedBy>
  <cp:revision>152</cp:revision>
  <dcterms:created xsi:type="dcterms:W3CDTF">2019-02-21T00:55:03Z</dcterms:created>
  <dcterms:modified xsi:type="dcterms:W3CDTF">2019-03-08T00:50:02Z</dcterms:modified>
</cp:coreProperties>
</file>

<file path=docProps/thumbnail.jpeg>
</file>